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6"/>
  </p:notesMasterIdLst>
  <p:handoutMasterIdLst>
    <p:handoutMasterId r:id="rId17"/>
  </p:handoutMasterIdLst>
  <p:sldIdLst>
    <p:sldId id="360" r:id="rId5"/>
    <p:sldId id="265" r:id="rId6"/>
    <p:sldId id="261" r:id="rId7"/>
    <p:sldId id="365" r:id="rId8"/>
    <p:sldId id="363" r:id="rId9"/>
    <p:sldId id="366" r:id="rId10"/>
    <p:sldId id="353" r:id="rId11"/>
    <p:sldId id="361" r:id="rId12"/>
    <p:sldId id="364" r:id="rId13"/>
    <p:sldId id="367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434" autoAdjust="0"/>
  </p:normalViewPr>
  <p:slideViewPr>
    <p:cSldViewPr snapToGrid="0" showGuides="1">
      <p:cViewPr varScale="1">
        <p:scale>
          <a:sx n="91" d="100"/>
          <a:sy n="91" d="100"/>
        </p:scale>
        <p:origin x="322" y="82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3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5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2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086099" cy="374276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200150" indent="-285750">
              <a:buFont typeface="Meiryo" panose="020B0604030504040204" pitchFamily="34" charset="-128"/>
              <a:buChar char="–"/>
              <a:defRPr sz="1800"/>
            </a:lvl3pPr>
            <a:lvl4pPr marL="1657350" indent="-285750">
              <a:buFont typeface="Meiryo" panose="020B0604030504040204" pitchFamily="34" charset="-128"/>
              <a:buChar char="–"/>
              <a:defRPr sz="1800"/>
            </a:lvl4pPr>
            <a:lvl5pPr marL="211455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9E1D9A-7E48-B202-63B7-B1F7E5741F2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259581" y="2652713"/>
            <a:ext cx="7228258" cy="338142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74694E80-5B95-215C-4CA1-E509E9C84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68C5CB4D-310E-C226-BEED-15BC3F044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44BAF0CA-BC3C-AD99-5851-4C29606C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2" r:id="rId23"/>
    <p:sldLayoutId id="2147483691" r:id="rId24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ahmoodabusaa9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>
          <a:xfrm>
            <a:off x="9913" y="8389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Indian agriculture analysis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6. Sustainable Farming Insights: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6BED6-C5E6-2A47-A779-CF5E1D890BDE}"/>
              </a:ext>
            </a:extLst>
          </p:cNvPr>
          <p:cNvSpPr>
            <a:spLocks/>
          </p:cNvSpPr>
          <p:nvPr/>
        </p:nvSpPr>
        <p:spPr>
          <a:xfrm>
            <a:off x="2607383" y="2312988"/>
            <a:ext cx="3444777" cy="341153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Carbon Footprint Analysis</a:t>
            </a:r>
          </a:p>
          <a:p>
            <a:pPr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3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Farming activities re­lease gree­nhouse gases. We ne­ed to measure how much gase­s are release­d in each district. We should look at fuel use­, fertilizers, and changes to land. We­ can reduce gas rele­ases by changing farming methods. Some ways are­ conservation tillage, planting tree­s on farms, and using renewable e­nergy. Making these change­s will help lower the impact of farming on the­ environment.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7EE48-636A-FAB3-E0A3-5FFCF5F28107}"/>
              </a:ext>
            </a:extLst>
          </p:cNvPr>
          <p:cNvSpPr txBox="1"/>
          <p:nvPr/>
        </p:nvSpPr>
        <p:spPr>
          <a:xfrm>
            <a:off x="7241539" y="2312988"/>
            <a:ext cx="3218741" cy="30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13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 Market Access and Value Chains</a:t>
            </a:r>
          </a:p>
          <a:p>
            <a:pPr defTabSz="777240">
              <a:spcAft>
                <a:spcPts val="600"/>
              </a:spcAft>
            </a:pPr>
            <a:endParaRPr lang="en-US" sz="1530" kern="1200" dirty="0">
              <a:solidFill>
                <a:schemeClr val="tx1"/>
              </a:solidFill>
              <a:latin typeface="Inter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r>
              <a:rPr lang="en-US" sz="1530" kern="1200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Small farmers find it hard to se­ll their crops. They often ge­t low prices. We should look at ways for them to re­ach bigger markets in differe­nt areas. Adding value to their crops can he­lp them earn more. We­ can build stronger supply chains from farm to market. This ensure­s fair pay for farmers. It also supports eco-friendly farming me­thods at every step.</a:t>
            </a:r>
            <a:endParaRPr lang="en-US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8846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Mahmoud Ayman</a:t>
            </a:r>
          </a:p>
          <a:p>
            <a:r>
              <a:rPr lang="en-US" dirty="0">
                <a:hlinkClick r:id="rId3"/>
              </a:rPr>
              <a:t>mahmoodabusaa9@gmail.com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8"/>
            <a:ext cx="5693134" cy="5480198"/>
            <a:chOff x="787179" y="834887"/>
            <a:chExt cx="5308821" cy="511025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1057523"/>
              <a:ext cx="5009716" cy="474692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200647"/>
              <a:ext cx="4675366" cy="447170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2" y="1796995"/>
            <a:ext cx="4269851" cy="113221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/>
            <a:r>
              <a:rPr lang="en-US" sz="2800"/>
              <a:t>1. Data Exploration</a:t>
            </a:r>
          </a:p>
        </p:txBody>
      </p:sp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5F88AA19-1BB0-FBDA-6D39-BD3055157C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98212" y="3088465"/>
            <a:ext cx="4269851" cy="1897003"/>
          </a:xfrm>
        </p:spPr>
        <p:txBody>
          <a:bodyPr vert="horz" lIns="109728" tIns="109728" rIns="109728" bIns="91440" rtlCol="0">
            <a:normAutofit/>
          </a:bodyPr>
          <a:lstStyle/>
          <a:p>
            <a:pPr algn="ctr"/>
            <a:r>
              <a:rPr lang="en-US" dirty="0"/>
              <a:t>Here in this visuals I show the years , the </a:t>
            </a:r>
            <a:r>
              <a:rPr lang="en-US" dirty="0" err="1"/>
              <a:t>dist</a:t>
            </a:r>
            <a:r>
              <a:rPr lang="en-US" dirty="0"/>
              <a:t> name and in I show the states in the form of a map  </a:t>
            </a:r>
          </a:p>
        </p:txBody>
      </p:sp>
      <p:pic>
        <p:nvPicPr>
          <p:cNvPr id="7" name="Picture 6" descr="A map of india and india&#10;&#10;Description automatically generated">
            <a:extLst>
              <a:ext uri="{FF2B5EF4-FFF2-40B4-BE49-F238E27FC236}">
                <a16:creationId xmlns:a16="http://schemas.microsoft.com/office/drawing/2014/main" id="{8EDDE28D-1D01-88AF-50C8-29037F9D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290" y="822971"/>
            <a:ext cx="3475370" cy="2441448"/>
          </a:xfrm>
          <a:prstGeom prst="rect">
            <a:avLst/>
          </a:prstGeom>
        </p:spPr>
      </p:pic>
      <p:pic>
        <p:nvPicPr>
          <p:cNvPr id="5" name="Content Placeholder 4" descr="A white circle with black numbers and a white circle with black numbers&#10;&#10;Description automatically generated">
            <a:extLst>
              <a:ext uri="{FF2B5EF4-FFF2-40B4-BE49-F238E27FC236}">
                <a16:creationId xmlns:a16="http://schemas.microsoft.com/office/drawing/2014/main" id="{CB941EC7-8862-3667-AFC7-FF7BFEC05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75" y="4439687"/>
            <a:ext cx="4343400" cy="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graph of a field&#10;&#10;Description automatically generated with medium confidence">
            <a:extLst>
              <a:ext uri="{FF2B5EF4-FFF2-40B4-BE49-F238E27FC236}">
                <a16:creationId xmlns:a16="http://schemas.microsoft.com/office/drawing/2014/main" id="{5BE77D7E-AFA7-57E2-0485-9FD55A98C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7" r="19539" b="-3"/>
          <a:stretch/>
        </p:blipFill>
        <p:spPr>
          <a:xfrm>
            <a:off x="20" y="-1"/>
            <a:ext cx="3604040" cy="2251810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1186D8-4102-9F21-E72F-40F3F1C3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" r="19938" b="2"/>
          <a:stretch/>
        </p:blipFill>
        <p:spPr>
          <a:xfrm>
            <a:off x="20" y="4613843"/>
            <a:ext cx="3604040" cy="2251810"/>
          </a:xfrm>
          <a:custGeom>
            <a:avLst/>
            <a:gdLst/>
            <a:ahLst/>
            <a:cxnLst/>
            <a:rect l="l" t="t" r="r" b="b"/>
            <a:pathLst>
              <a:path w="3604060" h="6858000">
                <a:moveTo>
                  <a:pt x="0" y="0"/>
                </a:moveTo>
                <a:lnTo>
                  <a:pt x="3604060" y="0"/>
                </a:lnTo>
                <a:lnTo>
                  <a:pt x="360406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Placeholder 11" descr="Tractor in a field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74" r="-2" b="551"/>
          <a:stretch/>
        </p:blipFill>
        <p:spPr>
          <a:xfrm>
            <a:off x="3649780" y="-1"/>
            <a:ext cx="6143205" cy="6858000"/>
          </a:xfrm>
          <a:custGeom>
            <a:avLst/>
            <a:gdLst/>
            <a:ahLst/>
            <a:cxnLst/>
            <a:rect l="l" t="t" r="r" b="b"/>
            <a:pathLst>
              <a:path w="6105573" h="6858000">
                <a:moveTo>
                  <a:pt x="0" y="0"/>
                </a:moveTo>
                <a:lnTo>
                  <a:pt x="5225842" y="0"/>
                </a:lnTo>
                <a:lnTo>
                  <a:pt x="5203718" y="14997"/>
                </a:lnTo>
                <a:cubicBezTo>
                  <a:pt x="4176555" y="754641"/>
                  <a:pt x="3602819" y="2093192"/>
                  <a:pt x="3602819" y="3621656"/>
                </a:cubicBezTo>
                <a:cubicBezTo>
                  <a:pt x="3602819" y="4969131"/>
                  <a:pt x="4531544" y="5602839"/>
                  <a:pt x="5477169" y="6374814"/>
                </a:cubicBezTo>
                <a:cubicBezTo>
                  <a:pt x="5649372" y="6515397"/>
                  <a:pt x="5819999" y="6653108"/>
                  <a:pt x="5993817" y="6780599"/>
                </a:cubicBezTo>
                <a:lnTo>
                  <a:pt x="61055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3592" y="0"/>
            <a:ext cx="4998409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7873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0" y="1045596"/>
            <a:ext cx="3689406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spc="150" dirty="0"/>
              <a:t>2. Crop-specific Analysis:</a:t>
            </a:r>
          </a:p>
        </p:txBody>
      </p:sp>
      <p:pic>
        <p:nvPicPr>
          <p:cNvPr id="7" name="Picture 6" descr="A graph of the average temperature&#10;&#10;Description automatically generated with medium confidence">
            <a:extLst>
              <a:ext uri="{FF2B5EF4-FFF2-40B4-BE49-F238E27FC236}">
                <a16:creationId xmlns:a16="http://schemas.microsoft.com/office/drawing/2014/main" id="{1FA54983-6F66-016F-C1DB-20F0137ACA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93" r="6974" b="4"/>
          <a:stretch/>
        </p:blipFill>
        <p:spPr>
          <a:xfrm>
            <a:off x="20" y="2294348"/>
            <a:ext cx="3604040" cy="2271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548C9C-2E8B-E3BF-A734-4E3B1AB5B3BA}"/>
              </a:ext>
            </a:extLst>
          </p:cNvPr>
          <p:cNvSpPr txBox="1"/>
          <p:nvPr/>
        </p:nvSpPr>
        <p:spPr>
          <a:xfrm>
            <a:off x="8046719" y="3220278"/>
            <a:ext cx="3633747" cy="259212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first pic you will see the sum crops Yield by Year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second pic you will see the sum of crops area by Year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third pic it’s the sum of crops  production  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024" y="710068"/>
            <a:ext cx="5325479" cy="2091855"/>
          </a:xfrm>
        </p:spPr>
        <p:txBody>
          <a:bodyPr anchor="b">
            <a:noAutofit/>
          </a:bodyPr>
          <a:lstStyle/>
          <a:p>
            <a:r>
              <a:rPr lang="en-US" sz="2800" dirty="0"/>
              <a:t>3- Overcoming Regional Disparities: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600" y="3108127"/>
            <a:ext cx="4598328" cy="187912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In the dashboard you will be able to use the interaction visualizations and have an idea about the Overcoming Regional Disparities</a:t>
            </a:r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4. Seasonal Patterns: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97517B-367C-2F03-64F3-8BE075DD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8637"/>
            <a:ext cx="6275977" cy="1647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AEFD6-829B-33ED-7A53-69EE6D41ABAC}"/>
              </a:ext>
            </a:extLst>
          </p:cNvPr>
          <p:cNvSpPr txBox="1"/>
          <p:nvPr/>
        </p:nvSpPr>
        <p:spPr>
          <a:xfrm>
            <a:off x="7657106" y="3220279"/>
            <a:ext cx="4023361" cy="2385392"/>
          </a:xfrm>
          <a:prstGeom prst="rect">
            <a:avLst/>
          </a:prstGeom>
        </p:spPr>
        <p:txBody>
          <a:bodyPr vert="horz" lIns="109728" tIns="109728" rIns="109728" bIns="91440" rtlCol="0">
            <a:normAutofit fontScale="92500" lnSpcReduction="10000"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Seasonal Patterns analysis there were two seasons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RABI which I made the following visuals :</a:t>
            </a: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RABI SORGHUM AREA (1000 ha)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it was 280.72K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Tx/>
              <a:buChar char="-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RABI SORGHUM YIELD (Kg per ha)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it was 3.64M</a:t>
            </a: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0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RABI SORGHUM PRODUCTION (1000 tons) and it was 161.51K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endParaRPr lang="en-US" sz="10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endParaRPr lang="en-US" sz="10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Enhancing your presentation</a:t>
            </a:r>
          </a:p>
        </p:txBody>
      </p:sp>
      <p:pic>
        <p:nvPicPr>
          <p:cNvPr id="12" name="Picture Placeholder 11" descr="Aerial view of field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9E91C7-B292-1713-4DAB-9A5375E8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64F0DF7-BE69-DEEA-B849-0C60BC538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2284CE-7016-48A6-56C0-06EB9FD8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D334CE7-E087-D737-B2EF-74E55B47F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63A795-6675-1E5B-AD77-A47E61087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AF6046-E3F4-487F-B28C-FD028C4565F0}"/>
              </a:ext>
            </a:extLst>
          </p:cNvPr>
          <p:cNvSpPr txBox="1">
            <a:spLocks/>
          </p:cNvSpPr>
          <p:nvPr/>
        </p:nvSpPr>
        <p:spPr>
          <a:xfrm>
            <a:off x="7497586" y="507422"/>
            <a:ext cx="4148511" cy="194437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4. Seasonal Patterns: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52352-7068-2001-1295-057016CF1C93}"/>
              </a:ext>
            </a:extLst>
          </p:cNvPr>
          <p:cNvSpPr txBox="1"/>
          <p:nvPr/>
        </p:nvSpPr>
        <p:spPr>
          <a:xfrm>
            <a:off x="7497586" y="2805909"/>
            <a:ext cx="4405192" cy="2869237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Seasonal Patterns analysis there were two seasons 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KHARIF which I made the following visuals :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-the Sum of KHARIF SORGHUM AREA (1000 ha) as a card and it was 	365.42K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-the Sum of KHARIF SORGHUM YIELD (Kg per ha)  as a card and it was 9.46M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-the Sum of KHARIF SORGHUM PRODUCTION (1000 tons) as a card and it was 296.41K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3BB02-FB6D-E51D-8093-9C76CDA91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8" y="2897013"/>
            <a:ext cx="6275977" cy="16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4. Seasonal Patterns: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BD49B-C811-C427-F4E4-44E535050DBB}"/>
              </a:ext>
            </a:extLst>
          </p:cNvPr>
          <p:cNvSpPr txBox="1"/>
          <p:nvPr/>
        </p:nvSpPr>
        <p:spPr>
          <a:xfrm>
            <a:off x="914400" y="2496719"/>
            <a:ext cx="5181599" cy="4205637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we see a comparison between 1) the Sum of KHARIF SORGHUM YIELD (Kg per ha) and the Sum of RABI SORGHUM YIELD (Kg per ha) and that’s the left pie chart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KHARIF SORGHUM YIELD is 9,460,057.71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RABI SORGHUM YIELD (Kg per ha) is 3.64M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The Sum of KHARIF SORGHUM AREA (1000 ha) and the Sum of RABI SORGHUM AREA (1000 ha) and that’s the right pie chart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KHARIF SORGHUM AREA (1000 ha) is 365,420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-"/>
            </a:pPr>
            <a:r>
              <a:rPr lang="en-US" sz="11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Sum of RABI SORGHUM AREA (1000 ha) is 280,716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road with a pie chart and a field&#10;&#10;Description automatically generated">
            <a:extLst>
              <a:ext uri="{FF2B5EF4-FFF2-40B4-BE49-F238E27FC236}">
                <a16:creationId xmlns:a16="http://schemas.microsoft.com/office/drawing/2014/main" id="{209233E3-EE14-D447-E9DE-F1BC625F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39" y="1737509"/>
            <a:ext cx="4871765" cy="21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436" y="534956"/>
            <a:ext cx="4148511" cy="204533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5. Fruits and Vegetables Analysis: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D739A3-24AA-FF80-276C-FC5DAD9E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3" y="1158584"/>
            <a:ext cx="2912266" cy="1017426"/>
          </a:xfrm>
          <a:prstGeom prst="rect">
            <a:avLst/>
          </a:prstGeom>
        </p:spPr>
      </p:pic>
      <p:pic>
        <p:nvPicPr>
          <p:cNvPr id="4" name="Picture 3" descr="A graph of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AADCFF44-DADC-B36E-1B32-40D24F7E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51" y="3220279"/>
            <a:ext cx="4149151" cy="3102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FBF78-DCF1-43A7-1876-ADA7B3CF456D}"/>
              </a:ext>
            </a:extLst>
          </p:cNvPr>
          <p:cNvSpPr txBox="1"/>
          <p:nvPr/>
        </p:nvSpPr>
        <p:spPr>
          <a:xfrm>
            <a:off x="7207428" y="2669960"/>
            <a:ext cx="5197868" cy="3102765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state Name ,</a:t>
            </a:r>
            <a:r>
              <a:rPr lang="en-US" sz="12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</a:t>
            </a: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name slider is to show the places that I need for the visuals in the Fruits and Vegetables Analysis and the sum of fruits and vegetables area card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we see the sum of fruits and vegetables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 by year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*The last year in the data was 2017 but I did forecasting in this line chart to see what the area would look like to 2020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2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*We see that the biggest area was in 2012</a:t>
            </a:r>
          </a:p>
        </p:txBody>
      </p:sp>
      <p:pic>
        <p:nvPicPr>
          <p:cNvPr id="11" name="Picture 10" descr="A close up of numbers&#10;&#10;Description automatically generated">
            <a:extLst>
              <a:ext uri="{FF2B5EF4-FFF2-40B4-BE49-F238E27FC236}">
                <a16:creationId xmlns:a16="http://schemas.microsoft.com/office/drawing/2014/main" id="{2B898C6E-E602-1690-1F5B-E8E52A1FA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511" y="1158584"/>
            <a:ext cx="2676899" cy="10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Fruits and Vegetables Analysis:</a:t>
            </a:r>
          </a:p>
        </p:txBody>
      </p:sp>
      <p:pic>
        <p:nvPicPr>
          <p:cNvPr id="6" name="Picture Placeholder 5" descr="A tractor in a field">
            <a:extLst>
              <a:ext uri="{FF2B5EF4-FFF2-40B4-BE49-F238E27FC236}">
                <a16:creationId xmlns:a16="http://schemas.microsoft.com/office/drawing/2014/main" id="{5B65CF3C-C87C-5361-BB9F-5021149B9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pic>
        <p:nvPicPr>
          <p:cNvPr id="9" name="Picture 8" descr="A diagram of fruits and vegetables&#10;&#10;Description automatically generated">
            <a:extLst>
              <a:ext uri="{FF2B5EF4-FFF2-40B4-BE49-F238E27FC236}">
                <a16:creationId xmlns:a16="http://schemas.microsoft.com/office/drawing/2014/main" id="{CD819AD1-B539-83C9-5E04-1C5FBE5F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079" y="1787525"/>
            <a:ext cx="4175882" cy="28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EA5DC-35A1-E072-DE8D-CAA1CC5931BB}"/>
              </a:ext>
            </a:extLst>
          </p:cNvPr>
          <p:cNvSpPr txBox="1"/>
          <p:nvPr/>
        </p:nvSpPr>
        <p:spPr>
          <a:xfrm>
            <a:off x="1258349" y="1954635"/>
            <a:ext cx="4555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pie chart represent the sum of fruits area and the sum of vegetables area in (1000 ha)</a:t>
            </a:r>
          </a:p>
          <a:p>
            <a:endParaRPr lang="en-US" dirty="0"/>
          </a:p>
          <a:p>
            <a:r>
              <a:rPr lang="en-US" dirty="0"/>
              <a:t>*the sum of fruits area is 125,139 ha</a:t>
            </a:r>
          </a:p>
          <a:p>
            <a:endParaRPr lang="en-US" dirty="0"/>
          </a:p>
          <a:p>
            <a:r>
              <a:rPr lang="en-US" dirty="0"/>
              <a:t>*the sum of vegetables area is 178,998 ha </a:t>
            </a:r>
          </a:p>
        </p:txBody>
      </p:sp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168</TotalTime>
  <Words>722</Words>
  <Application>Microsoft Office PowerPoint</Application>
  <PresentationFormat>Widescreen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Arial</vt:lpstr>
      <vt:lpstr>Calibri</vt:lpstr>
      <vt:lpstr>Corbel</vt:lpstr>
      <vt:lpstr>Inter</vt:lpstr>
      <vt:lpstr>SketchLinesVTI</vt:lpstr>
      <vt:lpstr> Indian agriculture analysis</vt:lpstr>
      <vt:lpstr>1. Data Exploration</vt:lpstr>
      <vt:lpstr>2. Crop-specific Analysis:</vt:lpstr>
      <vt:lpstr>3- Overcoming Regional Disparities:</vt:lpstr>
      <vt:lpstr>4. Seasonal Patterns:</vt:lpstr>
      <vt:lpstr>Selecting  visual aids</vt:lpstr>
      <vt:lpstr>4. Seasonal Patterns:</vt:lpstr>
      <vt:lpstr>5. Fruits and Vegetables Analysis:</vt:lpstr>
      <vt:lpstr>5. Fruits and Vegetables Analysis:</vt:lpstr>
      <vt:lpstr>6. Sustainable Farming Insights: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Indian agriculture analysis</dc:title>
  <dc:creator>Mahmoud Abusaa</dc:creator>
  <cp:lastModifiedBy>Mahmoud Abusaa</cp:lastModifiedBy>
  <cp:revision>1</cp:revision>
  <dcterms:created xsi:type="dcterms:W3CDTF">2024-03-27T17:40:54Z</dcterms:created>
  <dcterms:modified xsi:type="dcterms:W3CDTF">2024-03-27T20:29:10Z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